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81" r:id="rId8"/>
    <p:sldId id="266" r:id="rId9"/>
    <p:sldId id="262" r:id="rId10"/>
    <p:sldId id="263" r:id="rId11"/>
    <p:sldId id="278" r:id="rId12"/>
    <p:sldId id="279" r:id="rId13"/>
    <p:sldId id="280" r:id="rId14"/>
    <p:sldId id="264" r:id="rId15"/>
    <p:sldId id="265" r:id="rId16"/>
    <p:sldId id="268" r:id="rId17"/>
    <p:sldId id="269" r:id="rId18"/>
    <p:sldId id="270" r:id="rId19"/>
    <p:sldId id="271" r:id="rId20"/>
    <p:sldId id="272" r:id="rId21"/>
    <p:sldId id="273" r:id="rId22"/>
    <p:sldId id="274" r:id="rId23"/>
    <p:sldId id="275" r:id="rId24"/>
    <p:sldId id="276" r:id="rId25"/>
    <p:sldId id="277" r:id="rId26"/>
    <p:sldId id="267"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6/20/2022</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6/20/2022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6/20/2022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6/20/2022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6/20/2022</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6/20/2022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6/20/2022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6/20/2022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6/20/2022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6/20/2022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6/20/2022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6/20/2022</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1">
            <a:extLst>
              <a:ext uri="{FF2B5EF4-FFF2-40B4-BE49-F238E27FC236}">
                <a16:creationId xmlns:a16="http://schemas.microsoft.com/office/drawing/2014/main" id="{CAB4C37C-EB9F-4735-9790-8D11456615E9}"/>
              </a:ext>
            </a:extLst>
          </p:cNvPr>
          <p:cNvSpPr>
            <a:spLocks noGrp="1"/>
          </p:cNvSpPr>
          <p:nvPr>
            <p:ph type="title"/>
          </p:nvPr>
        </p:nvSpPr>
        <p:spPr>
          <a:prstGeom prst="roundRect">
            <a:avLst/>
          </a:prstGeom>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HUMAN ACTIVITY RECOGNITION USING DEEP LEARNING</a:t>
            </a:r>
          </a:p>
          <a:p>
            <a:pPr algn="ctr"/>
            <a:r>
              <a:rPr lang="en-US" sz="2800" dirty="0">
                <a:latin typeface="Arial" panose="020B0604020202020204" pitchFamily="34" charset="0"/>
                <a:cs typeface="Arial" panose="020B0604020202020204" pitchFamily="34" charset="0"/>
              </a:rPr>
              <a:t> </a:t>
            </a:r>
          </a:p>
        </p:txBody>
      </p:sp>
      <p:sp>
        <p:nvSpPr>
          <p:cNvPr id="3" name="Subtitle 2">
            <a:extLst>
              <a:ext uri="{FF2B5EF4-FFF2-40B4-BE49-F238E27FC236}">
                <a16:creationId xmlns:a16="http://schemas.microsoft.com/office/drawing/2014/main" id="{530F4703-D252-427F-9D23-A8BA9236D52A}"/>
              </a:ext>
            </a:extLst>
          </p:cNvPr>
          <p:cNvSpPr>
            <a:spLocks noGrp="1"/>
          </p:cNvSpPr>
          <p:nvPr>
            <p:ph idx="1"/>
          </p:nvPr>
        </p:nvSpPr>
        <p:spPr>
          <a:xfrm>
            <a:off x="7075502" y="2894120"/>
            <a:ext cx="3897297" cy="1485900"/>
          </a:xfrm>
        </p:spPr>
        <p:txBody>
          <a:bodyPr>
            <a:normAutofit fontScale="85000" lnSpcReduction="10000"/>
          </a:bodyPr>
          <a:lstStyle/>
          <a:p>
            <a:pPr marL="0" indent="0">
              <a:buNone/>
            </a:pPr>
            <a:r>
              <a:rPr lang="en-US" dirty="0">
                <a:latin typeface="Times New Roman" panose="02020603050405020304" pitchFamily="18" charset="0"/>
                <a:cs typeface="Times New Roman" panose="02020603050405020304" pitchFamily="18" charset="0"/>
              </a:rPr>
              <a:t>BY : CHIKYALA KAVYA (19N31A0540)</a:t>
            </a:r>
          </a:p>
          <a:p>
            <a:pPr marL="0" indent="0">
              <a:buNone/>
            </a:pPr>
            <a:r>
              <a:rPr lang="en-US" dirty="0">
                <a:latin typeface="Times New Roman" panose="02020603050405020304" pitchFamily="18" charset="0"/>
                <a:cs typeface="Times New Roman" panose="02020603050405020304" pitchFamily="18" charset="0"/>
              </a:rPr>
              <a:t>       BANDI SHREYA (19N31A0524)</a:t>
            </a:r>
          </a:p>
          <a:p>
            <a:pPr marL="0" indent="0">
              <a:buNone/>
            </a:pPr>
            <a:r>
              <a:rPr lang="en-US" dirty="0">
                <a:latin typeface="Times New Roman" panose="02020603050405020304" pitchFamily="18" charset="0"/>
                <a:cs typeface="Times New Roman" panose="02020603050405020304" pitchFamily="18" charset="0"/>
              </a:rPr>
              <a:t>       CHALLA RAJESH (20N35A0506)</a:t>
            </a:r>
          </a:p>
          <a:p>
            <a:endParaRPr lang="en-US" dirty="0"/>
          </a:p>
        </p:txBody>
      </p:sp>
    </p:spTree>
    <p:extLst>
      <p:ext uri="{BB962C8B-B14F-4D97-AF65-F5344CB8AC3E}">
        <p14:creationId xmlns:p14="http://schemas.microsoft.com/office/powerpoint/2010/main" val="3597985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6239F-850F-4B9F-948C-1E41E6E4A1D1}"/>
              </a:ext>
            </a:extLst>
          </p:cNvPr>
          <p:cNvSpPr>
            <a:spLocks noGrp="1"/>
          </p:cNvSpPr>
          <p:nvPr>
            <p:ph type="title"/>
          </p:nvPr>
        </p:nvSpPr>
        <p:spPr>
          <a:xfrm>
            <a:off x="3036162" y="685800"/>
            <a:ext cx="7936637" cy="1485900"/>
          </a:xfrm>
        </p:spPr>
        <p:txBody>
          <a:bodyPr/>
          <a:lstStyle/>
          <a:p>
            <a:r>
              <a:rPr lang="en-US" dirty="0"/>
              <a:t>PROPOSED SYSTEM</a:t>
            </a:r>
            <a:endParaRPr lang="en-IN" dirty="0"/>
          </a:p>
        </p:txBody>
      </p:sp>
      <p:sp>
        <p:nvSpPr>
          <p:cNvPr id="4" name="Content Placeholder 2">
            <a:extLst>
              <a:ext uri="{FF2B5EF4-FFF2-40B4-BE49-F238E27FC236}">
                <a16:creationId xmlns:a16="http://schemas.microsoft.com/office/drawing/2014/main" id="{F8776070-F019-45B8-AE2D-CCCCCB65804F}"/>
              </a:ext>
            </a:extLst>
          </p:cNvPr>
          <p:cNvSpPr>
            <a:spLocks noGrp="1"/>
          </p:cNvSpPr>
          <p:nvPr>
            <p:ph idx="1"/>
          </p:nvPr>
        </p:nvSpPr>
        <p:spPr>
          <a:xfrm>
            <a:off x="1371600" y="1669002"/>
            <a:ext cx="9601200" cy="4198398"/>
          </a:xfrm>
        </p:spPr>
        <p:txBody>
          <a:bodyPr>
            <a:normAutofit fontScale="92500" lnSpcReduction="10000"/>
          </a:bodyPr>
          <a:lstStyle/>
          <a:p>
            <a:r>
              <a:rPr lang="en-US" sz="3000" dirty="0">
                <a:latin typeface="Times New Roman" panose="02020603050405020304" pitchFamily="18" charset="0"/>
                <a:cs typeface="Times New Roman" panose="02020603050405020304" pitchFamily="18" charset="0"/>
              </a:rPr>
              <a:t>In proposed system,  the system uses Binary Motion Image to perform human activity recognition.</a:t>
            </a:r>
          </a:p>
          <a:p>
            <a:r>
              <a:rPr lang="en-US" sz="3000" dirty="0">
                <a:latin typeface="Times New Roman" panose="02020603050405020304" pitchFamily="18" charset="0"/>
                <a:cs typeface="Times New Roman" panose="02020603050405020304" pitchFamily="18" charset="0"/>
              </a:rPr>
              <a:t>The Binary Motion Image is created by combining the image sequences into a single.</a:t>
            </a:r>
          </a:p>
          <a:p>
            <a:r>
              <a:rPr lang="en-US" sz="3000" dirty="0">
                <a:latin typeface="Times New Roman" panose="02020603050405020304" pitchFamily="18" charset="0"/>
                <a:cs typeface="Times New Roman" panose="02020603050405020304" pitchFamily="18" charset="0"/>
              </a:rPr>
              <a:t>As a last phase we are detecting the action  also as well as sending an alert message to the respective mail id.</a:t>
            </a:r>
          </a:p>
          <a:p>
            <a:r>
              <a:rPr lang="en-IN" sz="3000" dirty="0">
                <a:latin typeface="Times New Roman" panose="02020603050405020304" pitchFamily="18" charset="0"/>
                <a:cs typeface="Times New Roman" panose="02020603050405020304" pitchFamily="18" charset="0"/>
              </a:rPr>
              <a:t>Advantages : High Speed.</a:t>
            </a:r>
          </a:p>
          <a:p>
            <a:pPr marL="0" indent="0">
              <a:buNone/>
            </a:pPr>
            <a:r>
              <a:rPr lang="en-IN" sz="3000" dirty="0">
                <a:latin typeface="Times New Roman" panose="02020603050405020304" pitchFamily="18" charset="0"/>
                <a:cs typeface="Times New Roman" panose="02020603050405020304" pitchFamily="18" charset="0"/>
              </a:rPr>
              <a:t>                    High Quality.</a:t>
            </a:r>
          </a:p>
          <a:p>
            <a:pPr marL="0" indent="0">
              <a:buNone/>
            </a:pPr>
            <a:r>
              <a:rPr lang="en-IN" sz="3000" dirty="0">
                <a:latin typeface="Times New Roman" panose="02020603050405020304" pitchFamily="18" charset="0"/>
                <a:cs typeface="Times New Roman" panose="02020603050405020304" pitchFamily="18" charset="0"/>
              </a:rPr>
              <a:t>                    It is more effective</a:t>
            </a:r>
            <a:r>
              <a:rPr lang="en-IN" dirty="0"/>
              <a:t>.</a:t>
            </a:r>
          </a:p>
        </p:txBody>
      </p:sp>
    </p:spTree>
    <p:extLst>
      <p:ext uri="{BB962C8B-B14F-4D97-AF65-F5344CB8AC3E}">
        <p14:creationId xmlns:p14="http://schemas.microsoft.com/office/powerpoint/2010/main" val="2269713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0E750-57D5-BCB1-F15B-2F0CE170C76B}"/>
              </a:ext>
            </a:extLst>
          </p:cNvPr>
          <p:cNvSpPr>
            <a:spLocks noGrp="1"/>
          </p:cNvSpPr>
          <p:nvPr>
            <p:ph type="title"/>
          </p:nvPr>
        </p:nvSpPr>
        <p:spPr/>
        <p:txBody>
          <a:bodyPr/>
          <a:lstStyle/>
          <a:p>
            <a:r>
              <a:rPr lang="en-US" dirty="0"/>
              <a:t>Modules Description</a:t>
            </a:r>
            <a:endParaRPr lang="en-IN" dirty="0"/>
          </a:p>
        </p:txBody>
      </p:sp>
      <p:sp>
        <p:nvSpPr>
          <p:cNvPr id="3" name="Content Placeholder 2">
            <a:extLst>
              <a:ext uri="{FF2B5EF4-FFF2-40B4-BE49-F238E27FC236}">
                <a16:creationId xmlns:a16="http://schemas.microsoft.com/office/drawing/2014/main" id="{A02C4911-B268-9000-0B26-379DE8FA79A9}"/>
              </a:ext>
            </a:extLst>
          </p:cNvPr>
          <p:cNvSpPr>
            <a:spLocks noGrp="1"/>
          </p:cNvSpPr>
          <p:nvPr>
            <p:ph idx="1"/>
          </p:nvPr>
        </p:nvSpPr>
        <p:spPr/>
        <p:txBody>
          <a:bodyPr>
            <a:normAutofit fontScale="85000" lnSpcReduction="20000"/>
          </a:bodyPr>
          <a:lstStyle/>
          <a:p>
            <a:pPr marL="514350" indent="-514350">
              <a:buAutoNum type="arabicPeriod"/>
            </a:pPr>
            <a:r>
              <a:rPr lang="en-US" sz="2800" dirty="0">
                <a:latin typeface="Times New Roman" panose="02020603050405020304" pitchFamily="18" charset="0"/>
                <a:cs typeface="Times New Roman" panose="02020603050405020304" pitchFamily="18" charset="0"/>
              </a:rPr>
              <a:t>Import python Libraries</a:t>
            </a:r>
          </a:p>
          <a:p>
            <a:pPr marL="0" indent="0">
              <a:buNone/>
            </a:pPr>
            <a:r>
              <a:rPr lang="en-IN" sz="2800" dirty="0">
                <a:latin typeface="Times New Roman" panose="02020603050405020304" pitchFamily="18" charset="0"/>
                <a:cs typeface="Times New Roman" panose="02020603050405020304" pitchFamily="18" charset="0"/>
              </a:rPr>
              <a:t>-Collections : provides different types of containers</a:t>
            </a:r>
          </a:p>
          <a:p>
            <a:pPr marL="0" indent="0">
              <a:buNone/>
            </a:pPr>
            <a:r>
              <a:rPr lang="en-IN" sz="2800" dirty="0">
                <a:latin typeface="Times New Roman" panose="02020603050405020304" pitchFamily="18" charset="0"/>
                <a:cs typeface="Times New Roman" panose="02020603050405020304" pitchFamily="18" charset="0"/>
              </a:rPr>
              <a:t>-CV2 : Image/Video feed</a:t>
            </a:r>
          </a:p>
          <a:p>
            <a:pPr marL="0" indent="0">
              <a:buNone/>
            </a:pPr>
            <a:r>
              <a:rPr lang="en-IN" sz="2800" dirty="0">
                <a:latin typeface="Times New Roman" panose="02020603050405020304" pitchFamily="18" charset="0"/>
                <a:cs typeface="Times New Roman" panose="02020603050405020304" pitchFamily="18" charset="0"/>
              </a:rPr>
              <a:t>-</a:t>
            </a:r>
            <a:r>
              <a:rPr lang="en-IN" sz="2800" dirty="0" err="1">
                <a:latin typeface="Times New Roman" panose="02020603050405020304" pitchFamily="18" charset="0"/>
                <a:cs typeface="Times New Roman" panose="02020603050405020304" pitchFamily="18" charset="0"/>
              </a:rPr>
              <a:t>Imultis</a:t>
            </a:r>
            <a:r>
              <a:rPr lang="en-IN" sz="2800" dirty="0">
                <a:latin typeface="Times New Roman" panose="02020603050405020304" pitchFamily="18" charset="0"/>
                <a:cs typeface="Times New Roman" panose="02020603050405020304" pitchFamily="18" charset="0"/>
              </a:rPr>
              <a:t> : Image Processing functions</a:t>
            </a:r>
          </a:p>
          <a:p>
            <a:pPr marL="0" indent="0">
              <a:buNone/>
            </a:pPr>
            <a:r>
              <a:rPr lang="en-IN" sz="2800" dirty="0">
                <a:latin typeface="Times New Roman" panose="02020603050405020304" pitchFamily="18" charset="0"/>
                <a:cs typeface="Times New Roman" panose="02020603050405020304" pitchFamily="18" charset="0"/>
              </a:rPr>
              <a:t>-</a:t>
            </a:r>
            <a:r>
              <a:rPr lang="en-IN" sz="2800" dirty="0" err="1">
                <a:latin typeface="Times New Roman" panose="02020603050405020304" pitchFamily="18" charset="0"/>
                <a:cs typeface="Times New Roman" panose="02020603050405020304" pitchFamily="18" charset="0"/>
              </a:rPr>
              <a:t>Numpy</a:t>
            </a:r>
            <a:r>
              <a:rPr lang="en-IN" sz="2800" dirty="0">
                <a:latin typeface="Times New Roman" panose="02020603050405020304" pitchFamily="18" charset="0"/>
                <a:cs typeface="Times New Roman" panose="02020603050405020304" pitchFamily="18" charset="0"/>
              </a:rPr>
              <a:t> : working with Arrays</a:t>
            </a:r>
          </a:p>
          <a:p>
            <a:pPr marL="0" indent="0">
              <a:buNone/>
            </a:pPr>
            <a:r>
              <a:rPr lang="en-IN" sz="2800" dirty="0">
                <a:latin typeface="Times New Roman" panose="02020603050405020304" pitchFamily="18" charset="0"/>
                <a:cs typeface="Times New Roman" panose="02020603050405020304" pitchFamily="18" charset="0"/>
              </a:rPr>
              <a:t>2. Load the Dataset</a:t>
            </a:r>
          </a:p>
          <a:p>
            <a:pPr marL="0" indent="0">
              <a:buNone/>
            </a:pPr>
            <a:r>
              <a:rPr lang="en-IN" sz="2800" dirty="0">
                <a:latin typeface="Times New Roman" panose="02020603050405020304" pitchFamily="18" charset="0"/>
                <a:cs typeface="Times New Roman" panose="02020603050405020304" pitchFamily="18" charset="0"/>
              </a:rPr>
              <a:t>-Giving path of pretrained model and its classes</a:t>
            </a:r>
          </a:p>
          <a:p>
            <a:pPr marL="0" indent="0">
              <a:buNone/>
            </a:pPr>
            <a:r>
              <a:rPr lang="en-IN" sz="2800" dirty="0">
                <a:latin typeface="Times New Roman" panose="02020603050405020304" pitchFamily="18" charset="0"/>
                <a:cs typeface="Times New Roman" panose="02020603050405020304" pitchFamily="18" charset="0"/>
              </a:rPr>
              <a:t>-Read classes and store them in a list</a:t>
            </a:r>
          </a:p>
          <a:p>
            <a:pPr marL="0" indent="0">
              <a:buNone/>
            </a:pP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9414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61E3C-D9B9-2C68-4478-4DF0D15AFB0D}"/>
              </a:ext>
            </a:extLst>
          </p:cNvPr>
          <p:cNvSpPr>
            <a:spLocks noGrp="1"/>
          </p:cNvSpPr>
          <p:nvPr>
            <p:ph type="title"/>
          </p:nvPr>
        </p:nvSpPr>
        <p:spPr/>
        <p:txBody>
          <a:bodyPr/>
          <a:lstStyle/>
          <a:p>
            <a:r>
              <a:rPr lang="en-US" dirty="0"/>
              <a:t>Modules Description</a:t>
            </a:r>
            <a:endParaRPr lang="en-IN" dirty="0"/>
          </a:p>
        </p:txBody>
      </p:sp>
      <p:sp>
        <p:nvSpPr>
          <p:cNvPr id="3" name="Content Placeholder 2">
            <a:extLst>
              <a:ext uri="{FF2B5EF4-FFF2-40B4-BE49-F238E27FC236}">
                <a16:creationId xmlns:a16="http://schemas.microsoft.com/office/drawing/2014/main" id="{757105A3-9918-11D8-ECC8-21C486BDC236}"/>
              </a:ext>
            </a:extLst>
          </p:cNvPr>
          <p:cNvSpPr>
            <a:spLocks noGrp="1"/>
          </p:cNvSpPr>
          <p:nvPr>
            <p:ph idx="1"/>
          </p:nvPr>
        </p:nvSpPr>
        <p:spPr/>
        <p:txBody>
          <a:bodyPr>
            <a:normAutofit fontScale="85000" lnSpcReduction="20000"/>
          </a:bodyPr>
          <a:lstStyle/>
          <a:p>
            <a:pPr marL="0" indent="0">
              <a:buNone/>
            </a:pPr>
            <a:r>
              <a:rPr lang="en-IN" sz="3000" dirty="0">
                <a:latin typeface="Times New Roman" panose="02020603050405020304" pitchFamily="18" charset="0"/>
                <a:cs typeface="Times New Roman" panose="02020603050405020304" pitchFamily="18" charset="0"/>
              </a:rPr>
              <a:t>3. </a:t>
            </a:r>
            <a:r>
              <a:rPr lang="en-IN" sz="3000" dirty="0" err="1">
                <a:latin typeface="Times New Roman" panose="02020603050405020304" pitchFamily="18" charset="0"/>
                <a:cs typeface="Times New Roman" panose="02020603050405020304" pitchFamily="18" charset="0"/>
              </a:rPr>
              <a:t>Preprocess</a:t>
            </a:r>
            <a:r>
              <a:rPr lang="en-IN" sz="3000" dirty="0">
                <a:latin typeface="Times New Roman" panose="02020603050405020304" pitchFamily="18" charset="0"/>
                <a:cs typeface="Times New Roman" panose="02020603050405020304" pitchFamily="18" charset="0"/>
              </a:rPr>
              <a:t> data</a:t>
            </a:r>
          </a:p>
          <a:p>
            <a:pPr marL="0" indent="0">
              <a:buNone/>
            </a:pPr>
            <a:r>
              <a:rPr lang="en-IN" sz="3000" dirty="0">
                <a:latin typeface="Times New Roman" panose="02020603050405020304" pitchFamily="18" charset="0"/>
                <a:cs typeface="Times New Roman" panose="02020603050405020304" pitchFamily="18" charset="0"/>
              </a:rPr>
              <a:t>-Capture video frame either through video/webcam</a:t>
            </a:r>
          </a:p>
          <a:p>
            <a:pPr marL="0" indent="0">
              <a:buNone/>
            </a:pPr>
            <a:r>
              <a:rPr lang="en-IN" sz="3000" dirty="0">
                <a:latin typeface="Times New Roman" panose="02020603050405020304" pitchFamily="18" charset="0"/>
                <a:cs typeface="Times New Roman" panose="02020603050405020304" pitchFamily="18" charset="0"/>
              </a:rPr>
              <a:t>-Read a frame from video stream</a:t>
            </a:r>
          </a:p>
          <a:p>
            <a:pPr marL="0" indent="0">
              <a:buNone/>
            </a:pPr>
            <a:r>
              <a:rPr lang="en-IN" sz="3000" dirty="0">
                <a:latin typeface="Times New Roman" panose="02020603050405020304" pitchFamily="18" charset="0"/>
                <a:cs typeface="Times New Roman" panose="02020603050405020304" pitchFamily="18" charset="0"/>
              </a:rPr>
              <a:t>4. Tr3aining Dataset(Train the model)</a:t>
            </a:r>
          </a:p>
          <a:p>
            <a:pPr marL="0" indent="0">
              <a:buNone/>
            </a:pPr>
            <a:r>
              <a:rPr lang="en-IN" sz="3000" dirty="0">
                <a:latin typeface="Times New Roman" panose="02020603050405020304" pitchFamily="18" charset="0"/>
                <a:cs typeface="Times New Roman" panose="02020603050405020304" pitchFamily="18" charset="0"/>
              </a:rPr>
              <a:t>-Annotate the data</a:t>
            </a:r>
          </a:p>
          <a:p>
            <a:pPr marL="0" indent="0">
              <a:buNone/>
            </a:pPr>
            <a:r>
              <a:rPr lang="en-IN" sz="3000" dirty="0">
                <a:latin typeface="Times New Roman" panose="02020603050405020304" pitchFamily="18" charset="0"/>
                <a:cs typeface="Times New Roman" panose="02020603050405020304" pitchFamily="18" charset="0"/>
              </a:rPr>
              <a:t>5.Testing Dataset</a:t>
            </a:r>
          </a:p>
          <a:p>
            <a:pPr marL="0" indent="0">
              <a:buNone/>
            </a:pPr>
            <a:r>
              <a:rPr lang="en-IN" sz="3000" dirty="0">
                <a:latin typeface="Times New Roman" panose="02020603050405020304" pitchFamily="18" charset="0"/>
                <a:cs typeface="Times New Roman" panose="02020603050405020304" pitchFamily="18" charset="0"/>
              </a:rPr>
              <a:t>-Test the model</a:t>
            </a:r>
          </a:p>
          <a:p>
            <a:pPr marL="0" indent="0">
              <a:buNone/>
            </a:pPr>
            <a:r>
              <a:rPr lang="en-IN" sz="3000" dirty="0">
                <a:latin typeface="Times New Roman" panose="02020603050405020304" pitchFamily="18" charset="0"/>
                <a:cs typeface="Times New Roman" panose="02020603050405020304" pitchFamily="18" charset="0"/>
              </a:rPr>
              <a:t>-Final model</a:t>
            </a:r>
          </a:p>
          <a:p>
            <a:pPr marL="0" indent="0">
              <a:buNone/>
            </a:pPr>
            <a:endParaRPr lang="en-IN" sz="20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56845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B3947-E782-2E99-E8A1-4B78F5EEAE3B}"/>
              </a:ext>
            </a:extLst>
          </p:cNvPr>
          <p:cNvSpPr>
            <a:spLocks noGrp="1"/>
          </p:cNvSpPr>
          <p:nvPr>
            <p:ph type="title"/>
          </p:nvPr>
        </p:nvSpPr>
        <p:spPr/>
        <p:txBody>
          <a:bodyPr/>
          <a:lstStyle/>
          <a:p>
            <a:r>
              <a:rPr lang="en-US" dirty="0"/>
              <a:t>Modules Description</a:t>
            </a:r>
            <a:endParaRPr lang="en-IN" dirty="0"/>
          </a:p>
        </p:txBody>
      </p:sp>
      <p:sp>
        <p:nvSpPr>
          <p:cNvPr id="3" name="Content Placeholder 2">
            <a:extLst>
              <a:ext uri="{FF2B5EF4-FFF2-40B4-BE49-F238E27FC236}">
                <a16:creationId xmlns:a16="http://schemas.microsoft.com/office/drawing/2014/main" id="{F52C1646-0533-8DE2-8104-F75CB7B433E0}"/>
              </a:ext>
            </a:extLst>
          </p:cNvPr>
          <p:cNvSpPr>
            <a:spLocks noGrp="1"/>
          </p:cNvSpPr>
          <p:nvPr>
            <p:ph idx="1"/>
          </p:nvPr>
        </p:nvSpPr>
        <p:spPr/>
        <p:txBody>
          <a:bodyPr>
            <a:normAutofit/>
          </a:bodyPr>
          <a:lstStyle/>
          <a:p>
            <a:pPr marL="0" indent="0">
              <a:buNone/>
            </a:pPr>
            <a:r>
              <a:rPr lang="en-US" sz="2800" dirty="0">
                <a:latin typeface="Times New Roman" panose="02020603050405020304" pitchFamily="18" charset="0"/>
                <a:cs typeface="Times New Roman" panose="02020603050405020304" pitchFamily="18" charset="0"/>
              </a:rPr>
              <a:t>6. Predict the Output</a:t>
            </a:r>
          </a:p>
          <a:p>
            <a:pPr marL="0" indent="0">
              <a:buNone/>
            </a:pPr>
            <a:r>
              <a:rPr lang="en-US" sz="2800" dirty="0">
                <a:latin typeface="Times New Roman" panose="02020603050405020304" pitchFamily="18" charset="0"/>
                <a:cs typeface="Times New Roman" panose="02020603050405020304" pitchFamily="18" charset="0"/>
              </a:rPr>
              <a:t>-Draw Predicted activity on frame</a:t>
            </a:r>
          </a:p>
          <a:p>
            <a:pPr marL="0" indent="0">
              <a:buNone/>
            </a:pPr>
            <a:r>
              <a:rPr lang="en-US" sz="2800" dirty="0">
                <a:latin typeface="Times New Roman" panose="02020603050405020304" pitchFamily="18" charset="0"/>
                <a:cs typeface="Times New Roman" panose="02020603050405020304" pitchFamily="18" charset="0"/>
              </a:rPr>
              <a:t>-Display frame to our screen.</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7558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64612E7-4253-4D8D-A30D-16B0DD22A3E5}"/>
              </a:ext>
            </a:extLst>
          </p:cNvPr>
          <p:cNvPicPr>
            <a:picLocks noChangeAspect="1"/>
          </p:cNvPicPr>
          <p:nvPr/>
        </p:nvPicPr>
        <p:blipFill>
          <a:blip r:embed="rId2"/>
          <a:stretch>
            <a:fillRect/>
          </a:stretch>
        </p:blipFill>
        <p:spPr>
          <a:xfrm>
            <a:off x="1375704" y="248576"/>
            <a:ext cx="10138634" cy="6609424"/>
          </a:xfrm>
          <a:prstGeom prst="rect">
            <a:avLst/>
          </a:prstGeom>
        </p:spPr>
      </p:pic>
    </p:spTree>
    <p:extLst>
      <p:ext uri="{BB962C8B-B14F-4D97-AF65-F5344CB8AC3E}">
        <p14:creationId xmlns:p14="http://schemas.microsoft.com/office/powerpoint/2010/main" val="213431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2B1B10-8591-42FB-A273-7B987DDBACE3}"/>
              </a:ext>
            </a:extLst>
          </p:cNvPr>
          <p:cNvPicPr>
            <a:picLocks noChangeAspect="1"/>
          </p:cNvPicPr>
          <p:nvPr/>
        </p:nvPicPr>
        <p:blipFill>
          <a:blip r:embed="rId2"/>
          <a:stretch>
            <a:fillRect/>
          </a:stretch>
        </p:blipFill>
        <p:spPr>
          <a:xfrm>
            <a:off x="852257" y="88778"/>
            <a:ext cx="12126896" cy="6778100"/>
          </a:xfrm>
          <a:prstGeom prst="rect">
            <a:avLst/>
          </a:prstGeom>
        </p:spPr>
      </p:pic>
    </p:spTree>
    <p:extLst>
      <p:ext uri="{BB962C8B-B14F-4D97-AF65-F5344CB8AC3E}">
        <p14:creationId xmlns:p14="http://schemas.microsoft.com/office/powerpoint/2010/main" val="895489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E26537-1722-413A-92A8-B136ABCD9799}"/>
              </a:ext>
            </a:extLst>
          </p:cNvPr>
          <p:cNvPicPr>
            <a:picLocks noChangeAspect="1"/>
          </p:cNvPicPr>
          <p:nvPr/>
        </p:nvPicPr>
        <p:blipFill>
          <a:blip r:embed="rId2"/>
          <a:stretch>
            <a:fillRect/>
          </a:stretch>
        </p:blipFill>
        <p:spPr>
          <a:xfrm>
            <a:off x="2503502" y="319596"/>
            <a:ext cx="7750207" cy="6228841"/>
          </a:xfrm>
          <a:prstGeom prst="rect">
            <a:avLst/>
          </a:prstGeom>
        </p:spPr>
      </p:pic>
    </p:spTree>
    <p:extLst>
      <p:ext uri="{BB962C8B-B14F-4D97-AF65-F5344CB8AC3E}">
        <p14:creationId xmlns:p14="http://schemas.microsoft.com/office/powerpoint/2010/main" val="2798341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48B982-0862-4404-B3A1-C1249F5C1375}"/>
              </a:ext>
            </a:extLst>
          </p:cNvPr>
          <p:cNvPicPr>
            <a:picLocks noChangeAspect="1"/>
          </p:cNvPicPr>
          <p:nvPr/>
        </p:nvPicPr>
        <p:blipFill rotWithShape="1">
          <a:blip r:embed="rId2"/>
          <a:srcRect l="6781" t="8320" r="6372" b="9240"/>
          <a:stretch/>
        </p:blipFill>
        <p:spPr>
          <a:xfrm>
            <a:off x="710212" y="585926"/>
            <a:ext cx="10688715" cy="5805996"/>
          </a:xfrm>
          <a:prstGeom prst="rect">
            <a:avLst/>
          </a:prstGeom>
        </p:spPr>
      </p:pic>
    </p:spTree>
    <p:extLst>
      <p:ext uri="{BB962C8B-B14F-4D97-AF65-F5344CB8AC3E}">
        <p14:creationId xmlns:p14="http://schemas.microsoft.com/office/powerpoint/2010/main" val="33850468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96AA46-3804-43EA-85B4-831ACD8511FE}"/>
              </a:ext>
            </a:extLst>
          </p:cNvPr>
          <p:cNvPicPr>
            <a:picLocks noChangeAspect="1"/>
          </p:cNvPicPr>
          <p:nvPr/>
        </p:nvPicPr>
        <p:blipFill rotWithShape="1">
          <a:blip r:embed="rId2"/>
          <a:srcRect l="6761" t="10227" r="8014" b="9514"/>
          <a:stretch/>
        </p:blipFill>
        <p:spPr>
          <a:xfrm>
            <a:off x="861133" y="701336"/>
            <a:ext cx="10857391" cy="5504155"/>
          </a:xfrm>
          <a:prstGeom prst="rect">
            <a:avLst/>
          </a:prstGeom>
        </p:spPr>
      </p:pic>
    </p:spTree>
    <p:extLst>
      <p:ext uri="{BB962C8B-B14F-4D97-AF65-F5344CB8AC3E}">
        <p14:creationId xmlns:p14="http://schemas.microsoft.com/office/powerpoint/2010/main" val="7397615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2EA1FE-1591-4281-AF2A-44C494E96881}"/>
              </a:ext>
            </a:extLst>
          </p:cNvPr>
          <p:cNvPicPr>
            <a:picLocks noChangeAspect="1"/>
          </p:cNvPicPr>
          <p:nvPr/>
        </p:nvPicPr>
        <p:blipFill rotWithShape="1">
          <a:blip r:embed="rId2"/>
          <a:srcRect l="6408" t="9709" r="7671" b="9126"/>
          <a:stretch/>
        </p:blipFill>
        <p:spPr>
          <a:xfrm>
            <a:off x="887766" y="603682"/>
            <a:ext cx="10475651" cy="5566299"/>
          </a:xfrm>
          <a:prstGeom prst="rect">
            <a:avLst/>
          </a:prstGeom>
        </p:spPr>
      </p:pic>
    </p:spTree>
    <p:extLst>
      <p:ext uri="{BB962C8B-B14F-4D97-AF65-F5344CB8AC3E}">
        <p14:creationId xmlns:p14="http://schemas.microsoft.com/office/powerpoint/2010/main" val="163356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D398C-CCA5-4A05-9B60-B3CB686BAF0C}"/>
              </a:ext>
            </a:extLst>
          </p:cNvPr>
          <p:cNvSpPr>
            <a:spLocks noGrp="1"/>
          </p:cNvSpPr>
          <p:nvPr>
            <p:ph type="title"/>
          </p:nvPr>
        </p:nvSpPr>
        <p:spPr/>
        <p:txBody>
          <a:bodyPr>
            <a:normAutofit fontScale="90000"/>
          </a:bodyPr>
          <a:lstStyle/>
          <a:p>
            <a:pPr algn="just">
              <a:lnSpc>
                <a:spcPct val="107000"/>
              </a:lnSpc>
            </a:pPr>
            <a:r>
              <a:rPr lang="en-US" sz="4000" dirty="0">
                <a:latin typeface="Times New Roman" panose="02020603050405020304" pitchFamily="18" charset="0"/>
                <a:ea typeface="Times New Roman" panose="02020603050405020304" pitchFamily="18" charset="0"/>
              </a:rPr>
              <a:t>ABSTRACT</a:t>
            </a:r>
            <a:br>
              <a:rPr lang="en-US" sz="1800" dirty="0">
                <a:effectLst/>
                <a:latin typeface="Times New Roman" panose="02020603050405020304" pitchFamily="18" charset="0"/>
                <a:ea typeface="Times New Roman" panose="02020603050405020304" pitchFamily="18" charset="0"/>
              </a:rPr>
            </a:br>
            <a:br>
              <a:rPr lang="en-IN" sz="1800" dirty="0">
                <a:effectLst/>
                <a:latin typeface="Times New Roman" panose="02020603050405020304" pitchFamily="18" charset="0"/>
                <a:ea typeface="Times New Roman" panose="02020603050405020304" pitchFamily="18" charset="0"/>
              </a:rPr>
            </a:br>
            <a:endParaRPr lang="en-IN" dirty="0"/>
          </a:p>
        </p:txBody>
      </p:sp>
      <p:sp>
        <p:nvSpPr>
          <p:cNvPr id="6" name="TextBox 5">
            <a:extLst>
              <a:ext uri="{FF2B5EF4-FFF2-40B4-BE49-F238E27FC236}">
                <a16:creationId xmlns:a16="http://schemas.microsoft.com/office/drawing/2014/main" id="{BDD98B8E-A884-404C-9B5E-575ECBCBC394}"/>
              </a:ext>
            </a:extLst>
          </p:cNvPr>
          <p:cNvSpPr txBox="1"/>
          <p:nvPr/>
        </p:nvSpPr>
        <p:spPr>
          <a:xfrm>
            <a:off x="870683" y="1491449"/>
            <a:ext cx="10918863" cy="4807791"/>
          </a:xfrm>
          <a:prstGeom prst="rect">
            <a:avLst/>
          </a:prstGeom>
          <a:noFill/>
        </p:spPr>
        <p:txBody>
          <a:bodyPr wrap="square">
            <a:spAutoFit/>
          </a:bodyPr>
          <a:lstStyle/>
          <a:p>
            <a:pPr algn="just">
              <a:lnSpc>
                <a:spcPct val="107000"/>
              </a:lnSpc>
            </a:pPr>
            <a:r>
              <a:rPr lang="en-US" sz="2400" dirty="0">
                <a:effectLst/>
                <a:latin typeface="Times New Roman" panose="02020603050405020304" pitchFamily="18" charset="0"/>
                <a:ea typeface="Times New Roman" panose="02020603050405020304" pitchFamily="18" charset="0"/>
              </a:rPr>
              <a:t>Nowadays,  human activity recognition is one of the top examined computer vision </a:t>
            </a:r>
            <a:r>
              <a:rPr lang="en-US" sz="2400" dirty="0" err="1">
                <a:effectLst/>
                <a:latin typeface="Times New Roman" panose="02020603050405020304" pitchFamily="18" charset="0"/>
                <a:ea typeface="Times New Roman" panose="02020603050405020304" pitchFamily="18" charset="0"/>
              </a:rPr>
              <a:t>issues.The</a:t>
            </a:r>
            <a:r>
              <a:rPr lang="en-US" sz="2400" dirty="0">
                <a:effectLst/>
                <a:latin typeface="Times New Roman" panose="02020603050405020304" pitchFamily="18" charset="0"/>
                <a:ea typeface="Times New Roman" panose="02020603050405020304" pitchFamily="18" charset="0"/>
              </a:rPr>
              <a:t> uses of Human Activity Recognition use video perception, human- computer correspondence.</a:t>
            </a:r>
            <a:endParaRPr lang="en-IN" sz="2400" dirty="0">
              <a:effectLst/>
              <a:latin typeface="Times New Roman" panose="02020603050405020304" pitchFamily="18" charset="0"/>
              <a:ea typeface="Times New Roman" panose="02020603050405020304" pitchFamily="18" charset="0"/>
            </a:endParaRPr>
          </a:p>
          <a:p>
            <a:pPr algn="just">
              <a:lnSpc>
                <a:spcPct val="107000"/>
              </a:lnSpc>
            </a:pPr>
            <a:r>
              <a:rPr lang="en-US" sz="2400" dirty="0">
                <a:effectLst/>
                <a:latin typeface="Times New Roman" panose="02020603050405020304" pitchFamily="18" charset="0"/>
                <a:ea typeface="Times New Roman" panose="02020603050405020304" pitchFamily="18" charset="0"/>
              </a:rPr>
              <a:t>The problem is to predict the activity given a snapshot of sensor data, typically data from one or a small number of sensor types. Generally, this problem is framed as a univariate or multivariate time series classification task. </a:t>
            </a:r>
            <a:endParaRPr lang="en-IN" sz="2400" dirty="0">
              <a:effectLst/>
              <a:latin typeface="Times New Roman" panose="02020603050405020304" pitchFamily="18" charset="0"/>
              <a:ea typeface="Times New Roman" panose="02020603050405020304" pitchFamily="18" charset="0"/>
            </a:endParaRPr>
          </a:p>
          <a:p>
            <a:pPr algn="just">
              <a:lnSpc>
                <a:spcPct val="107000"/>
              </a:lnSpc>
            </a:pPr>
            <a:r>
              <a:rPr lang="en-US" sz="2400" dirty="0">
                <a:effectLst/>
                <a:latin typeface="Times New Roman" panose="02020603050405020304" pitchFamily="18" charset="0"/>
                <a:ea typeface="Times New Roman" panose="02020603050405020304" pitchFamily="18" charset="0"/>
              </a:rPr>
              <a:t>It is a challenging problem as there are no obvious or direct ways to relate the recorded sensor data to specific human activities and each subject may perform an activity with significant variation, resulting in variations in the recorded sensor </a:t>
            </a:r>
            <a:r>
              <a:rPr lang="en-US" sz="2400" dirty="0" err="1">
                <a:effectLst/>
                <a:latin typeface="Times New Roman" panose="02020603050405020304" pitchFamily="18" charset="0"/>
                <a:ea typeface="Times New Roman" panose="02020603050405020304" pitchFamily="18" charset="0"/>
              </a:rPr>
              <a:t>data.The</a:t>
            </a:r>
            <a:r>
              <a:rPr lang="en-US" sz="2400" dirty="0">
                <a:effectLst/>
                <a:latin typeface="Times New Roman" panose="02020603050405020304" pitchFamily="18" charset="0"/>
                <a:ea typeface="Times New Roman" panose="02020603050405020304" pitchFamily="18" charset="0"/>
              </a:rPr>
              <a:t> intent is to record sensor data and corresponding activities for specific subjects, fit a model from this data, and generalize the model to classify the activity of new unseen subjects from their sensor data.</a:t>
            </a:r>
            <a:endParaRPr lang="en-IN"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0359951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FCD45B-FC7D-4C65-A69A-89C312854F8F}"/>
              </a:ext>
            </a:extLst>
          </p:cNvPr>
          <p:cNvPicPr>
            <a:picLocks noChangeAspect="1"/>
          </p:cNvPicPr>
          <p:nvPr/>
        </p:nvPicPr>
        <p:blipFill rotWithShape="1">
          <a:blip r:embed="rId2"/>
          <a:srcRect l="7296" t="8154" r="7068" b="8584"/>
          <a:stretch/>
        </p:blipFill>
        <p:spPr>
          <a:xfrm>
            <a:off x="843280" y="335280"/>
            <a:ext cx="10850880" cy="5913120"/>
          </a:xfrm>
          <a:prstGeom prst="rect">
            <a:avLst/>
          </a:prstGeom>
        </p:spPr>
      </p:pic>
    </p:spTree>
    <p:extLst>
      <p:ext uri="{BB962C8B-B14F-4D97-AF65-F5344CB8AC3E}">
        <p14:creationId xmlns:p14="http://schemas.microsoft.com/office/powerpoint/2010/main" val="11152623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69A8B6-BA08-4F9E-AB23-EBA2539C8B32}"/>
              </a:ext>
            </a:extLst>
          </p:cNvPr>
          <p:cNvPicPr>
            <a:picLocks noChangeAspect="1"/>
          </p:cNvPicPr>
          <p:nvPr/>
        </p:nvPicPr>
        <p:blipFill rotWithShape="1">
          <a:blip r:embed="rId2"/>
          <a:srcRect l="6345" t="7370" r="7784" b="7051"/>
          <a:stretch/>
        </p:blipFill>
        <p:spPr>
          <a:xfrm>
            <a:off x="944880" y="497840"/>
            <a:ext cx="10312400" cy="5781040"/>
          </a:xfrm>
          <a:prstGeom prst="rect">
            <a:avLst/>
          </a:prstGeom>
        </p:spPr>
      </p:pic>
    </p:spTree>
    <p:extLst>
      <p:ext uri="{BB962C8B-B14F-4D97-AF65-F5344CB8AC3E}">
        <p14:creationId xmlns:p14="http://schemas.microsoft.com/office/powerpoint/2010/main" val="2580104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60B98C-1CCC-42E7-8F1D-BC506BC38B43}"/>
              </a:ext>
            </a:extLst>
          </p:cNvPr>
          <p:cNvPicPr>
            <a:picLocks noChangeAspect="1"/>
          </p:cNvPicPr>
          <p:nvPr/>
        </p:nvPicPr>
        <p:blipFill rotWithShape="1">
          <a:blip r:embed="rId2"/>
          <a:srcRect l="5324" t="7703" r="4415" b="7414"/>
          <a:stretch/>
        </p:blipFill>
        <p:spPr>
          <a:xfrm>
            <a:off x="426720" y="538480"/>
            <a:ext cx="11216640" cy="5933440"/>
          </a:xfrm>
          <a:prstGeom prst="rect">
            <a:avLst/>
          </a:prstGeom>
        </p:spPr>
      </p:pic>
    </p:spTree>
    <p:extLst>
      <p:ext uri="{BB962C8B-B14F-4D97-AF65-F5344CB8AC3E}">
        <p14:creationId xmlns:p14="http://schemas.microsoft.com/office/powerpoint/2010/main" val="39621816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B2E0BC-0D3A-4DEB-887C-DF65295F2B0D}"/>
              </a:ext>
            </a:extLst>
          </p:cNvPr>
          <p:cNvPicPr>
            <a:picLocks noChangeAspect="1"/>
          </p:cNvPicPr>
          <p:nvPr/>
        </p:nvPicPr>
        <p:blipFill rotWithShape="1">
          <a:blip r:embed="rId2"/>
          <a:srcRect l="6417" t="7260" r="3917" b="7408"/>
          <a:stretch/>
        </p:blipFill>
        <p:spPr>
          <a:xfrm>
            <a:off x="690880" y="477520"/>
            <a:ext cx="10932160" cy="5852160"/>
          </a:xfrm>
          <a:prstGeom prst="rect">
            <a:avLst/>
          </a:prstGeom>
        </p:spPr>
      </p:pic>
    </p:spTree>
    <p:extLst>
      <p:ext uri="{BB962C8B-B14F-4D97-AF65-F5344CB8AC3E}">
        <p14:creationId xmlns:p14="http://schemas.microsoft.com/office/powerpoint/2010/main" val="2716368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F31AFC-3E65-4513-88E3-98413AC1CAEE}"/>
              </a:ext>
            </a:extLst>
          </p:cNvPr>
          <p:cNvPicPr>
            <a:picLocks noChangeAspect="1"/>
          </p:cNvPicPr>
          <p:nvPr/>
        </p:nvPicPr>
        <p:blipFill rotWithShape="1">
          <a:blip r:embed="rId2"/>
          <a:srcRect l="5250" t="6963" r="4251" b="7851"/>
          <a:stretch/>
        </p:blipFill>
        <p:spPr>
          <a:xfrm>
            <a:off x="640080" y="477520"/>
            <a:ext cx="11033760" cy="5842000"/>
          </a:xfrm>
          <a:prstGeom prst="rect">
            <a:avLst/>
          </a:prstGeom>
        </p:spPr>
      </p:pic>
    </p:spTree>
    <p:extLst>
      <p:ext uri="{BB962C8B-B14F-4D97-AF65-F5344CB8AC3E}">
        <p14:creationId xmlns:p14="http://schemas.microsoft.com/office/powerpoint/2010/main" val="5239776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6F8B52-391B-44EA-84CE-732F9BF81CB7}"/>
              </a:ext>
            </a:extLst>
          </p:cNvPr>
          <p:cNvPicPr>
            <a:picLocks noChangeAspect="1"/>
          </p:cNvPicPr>
          <p:nvPr/>
        </p:nvPicPr>
        <p:blipFill rotWithShape="1">
          <a:blip r:embed="rId2"/>
          <a:srcRect l="5750" t="7556" r="6083" b="7556"/>
          <a:stretch/>
        </p:blipFill>
        <p:spPr>
          <a:xfrm>
            <a:off x="721360" y="518160"/>
            <a:ext cx="10749280" cy="5821680"/>
          </a:xfrm>
          <a:prstGeom prst="rect">
            <a:avLst/>
          </a:prstGeom>
        </p:spPr>
      </p:pic>
    </p:spTree>
    <p:extLst>
      <p:ext uri="{BB962C8B-B14F-4D97-AF65-F5344CB8AC3E}">
        <p14:creationId xmlns:p14="http://schemas.microsoft.com/office/powerpoint/2010/main" val="2835611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D12C7A-0117-411B-BB16-B5BDB098E655}"/>
              </a:ext>
            </a:extLst>
          </p:cNvPr>
          <p:cNvPicPr>
            <a:picLocks noChangeAspect="1"/>
          </p:cNvPicPr>
          <p:nvPr/>
        </p:nvPicPr>
        <p:blipFill>
          <a:blip r:embed="rId2"/>
          <a:stretch>
            <a:fillRect/>
          </a:stretch>
        </p:blipFill>
        <p:spPr>
          <a:xfrm>
            <a:off x="745724" y="0"/>
            <a:ext cx="11446275" cy="7483876"/>
          </a:xfrm>
          <a:prstGeom prst="rect">
            <a:avLst/>
          </a:prstGeom>
        </p:spPr>
      </p:pic>
    </p:spTree>
    <p:extLst>
      <p:ext uri="{BB962C8B-B14F-4D97-AF65-F5344CB8AC3E}">
        <p14:creationId xmlns:p14="http://schemas.microsoft.com/office/powerpoint/2010/main" val="1269613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10580-24AE-480E-BED2-3AC93EA2CD0B}"/>
              </a:ext>
            </a:extLst>
          </p:cNvPr>
          <p:cNvSpPr>
            <a:spLocks noGrp="1"/>
          </p:cNvSpPr>
          <p:nvPr>
            <p:ph type="title"/>
          </p:nvPr>
        </p:nvSpPr>
        <p:spPr>
          <a:xfrm>
            <a:off x="723900" y="1420426"/>
            <a:ext cx="3855720" cy="1423257"/>
          </a:xfrm>
        </p:spPr>
        <p:txBody>
          <a:bodyPr/>
          <a:lstStyle/>
          <a:p>
            <a:r>
              <a:rPr lang="en-US" sz="4400" b="1" dirty="0"/>
              <a:t>INTRODUCTION</a:t>
            </a:r>
            <a:endParaRPr lang="en-IN" sz="4400" b="1" dirty="0"/>
          </a:p>
        </p:txBody>
      </p:sp>
      <p:sp>
        <p:nvSpPr>
          <p:cNvPr id="4" name="Text Placeholder 3">
            <a:extLst>
              <a:ext uri="{FF2B5EF4-FFF2-40B4-BE49-F238E27FC236}">
                <a16:creationId xmlns:a16="http://schemas.microsoft.com/office/drawing/2014/main" id="{5B71C10B-1ED5-4CFB-BC57-8484C67A4142}"/>
              </a:ext>
            </a:extLst>
          </p:cNvPr>
          <p:cNvSpPr>
            <a:spLocks noGrp="1"/>
          </p:cNvSpPr>
          <p:nvPr>
            <p:ph type="body" sz="half" idx="2"/>
          </p:nvPr>
        </p:nvSpPr>
        <p:spPr>
          <a:xfrm>
            <a:off x="723900" y="2467992"/>
            <a:ext cx="3855720" cy="4092606"/>
          </a:xfrm>
        </p:spPr>
        <p:txBody>
          <a:bodyPr>
            <a:normAutofit fontScale="77500" lnSpcReduction="20000"/>
          </a:bodyPr>
          <a:lstStyle/>
          <a:p>
            <a:r>
              <a:rPr lang="en-IN" sz="3600" dirty="0">
                <a:latin typeface="Times New Roman" panose="02020603050405020304" pitchFamily="18" charset="0"/>
                <a:cs typeface="Times New Roman" panose="02020603050405020304" pitchFamily="18" charset="0"/>
              </a:rPr>
              <a:t>Nowadays,  human activity recognition is one of the top examined computer vision issues.  The uses of Human Activity Recognition use video perception, human- computer correspondence</a:t>
            </a:r>
          </a:p>
          <a:p>
            <a:endParaRPr lang="en-IN" sz="3600" dirty="0"/>
          </a:p>
        </p:txBody>
      </p:sp>
      <p:pic>
        <p:nvPicPr>
          <p:cNvPr id="7" name="Content Placeholder 6">
            <a:extLst>
              <a:ext uri="{FF2B5EF4-FFF2-40B4-BE49-F238E27FC236}">
                <a16:creationId xmlns:a16="http://schemas.microsoft.com/office/drawing/2014/main" id="{B3C480D6-018A-483B-B6EE-230117FEE3EF}"/>
              </a:ext>
            </a:extLst>
          </p:cNvPr>
          <p:cNvPicPr>
            <a:picLocks noGrp="1" noChangeAspect="1"/>
          </p:cNvPicPr>
          <p:nvPr>
            <p:ph idx="1"/>
          </p:nvPr>
        </p:nvPicPr>
        <p:blipFill>
          <a:blip r:embed="rId2"/>
          <a:stretch>
            <a:fillRect/>
          </a:stretch>
        </p:blipFill>
        <p:spPr>
          <a:xfrm>
            <a:off x="6096000" y="597023"/>
            <a:ext cx="5604229" cy="5663953"/>
          </a:xfrm>
          <a:prstGeom prst="rect">
            <a:avLst/>
          </a:prstGeom>
        </p:spPr>
      </p:pic>
    </p:spTree>
    <p:extLst>
      <p:ext uri="{BB962C8B-B14F-4D97-AF65-F5344CB8AC3E}">
        <p14:creationId xmlns:p14="http://schemas.microsoft.com/office/powerpoint/2010/main" val="3035930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52E742-C90F-4216-BEC4-0DADD574EB30}"/>
              </a:ext>
            </a:extLst>
          </p:cNvPr>
          <p:cNvSpPr>
            <a:spLocks noGrp="1"/>
          </p:cNvSpPr>
          <p:nvPr>
            <p:ph type="title"/>
          </p:nvPr>
        </p:nvSpPr>
        <p:spPr>
          <a:xfrm>
            <a:off x="3577700" y="71022"/>
            <a:ext cx="7395099" cy="656947"/>
          </a:xfrm>
        </p:spPr>
        <p:txBody>
          <a:bodyPr>
            <a:normAutofit fontScale="90000"/>
          </a:bodyPr>
          <a:lstStyle/>
          <a:p>
            <a:r>
              <a:rPr lang="en-US" dirty="0"/>
              <a:t>LITERATURE SURVEY</a:t>
            </a:r>
            <a:endParaRPr lang="en-IN" dirty="0"/>
          </a:p>
        </p:txBody>
      </p:sp>
      <p:sp>
        <p:nvSpPr>
          <p:cNvPr id="10" name="Rectangle 3">
            <a:extLst>
              <a:ext uri="{FF2B5EF4-FFF2-40B4-BE49-F238E27FC236}">
                <a16:creationId xmlns:a16="http://schemas.microsoft.com/office/drawing/2014/main" id="{7C048962-3C4E-412B-BB46-466677B237D4}"/>
              </a:ext>
            </a:extLst>
          </p:cNvPr>
          <p:cNvSpPr>
            <a:spLocks noGrp="1" noChangeArrowheads="1"/>
          </p:cNvSpPr>
          <p:nvPr>
            <p:ph idx="1"/>
          </p:nvPr>
        </p:nvSpPr>
        <p:spPr bwMode="auto">
          <a:xfrm>
            <a:off x="1380743" y="797510"/>
            <a:ext cx="9592056"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2E3743"/>
                </a:solidFill>
                <a:effectLst/>
                <a:latin typeface="Times New Roman" panose="02020603050405020304" pitchFamily="18" charset="0"/>
                <a:cs typeface="Times New Roman" panose="02020603050405020304" pitchFamily="18" charset="0"/>
              </a:rPr>
              <a:t>The developed algorithm for the human action recognition system, which uses the two-dimensional discrete cosine transform(2D-DCT) for image compression and the self organizing map(SOM) neural network for recognition purpose, is simulated in MATLAB. By using 2D-DCT we extract image vectors and these vectors become the input to neural network classifier, which uses self organizing map algorithm to recognize elementary actions from the images (trained). SOM has good feature extracting property due to its topological ordering. Using an image database of 30 action images, containing six subjects and each subject having five images with different body postures reflects that the action recognition.</a:t>
            </a: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696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4B9A9-23F0-47AB-87B9-C7482C43C424}"/>
              </a:ext>
            </a:extLst>
          </p:cNvPr>
          <p:cNvSpPr>
            <a:spLocks noGrp="1"/>
          </p:cNvSpPr>
          <p:nvPr>
            <p:ph type="title"/>
          </p:nvPr>
        </p:nvSpPr>
        <p:spPr>
          <a:xfrm>
            <a:off x="4350058" y="712433"/>
            <a:ext cx="4767310" cy="1485900"/>
          </a:xfrm>
        </p:spPr>
        <p:txBody>
          <a:bodyPr/>
          <a:lstStyle/>
          <a:p>
            <a:r>
              <a:rPr lang="en-US" dirty="0"/>
              <a:t>REQUIREMENTS</a:t>
            </a:r>
            <a:endParaRPr lang="en-IN" dirty="0"/>
          </a:p>
        </p:txBody>
      </p:sp>
      <p:sp>
        <p:nvSpPr>
          <p:cNvPr id="3" name="Content Placeholder 2">
            <a:extLst>
              <a:ext uri="{FF2B5EF4-FFF2-40B4-BE49-F238E27FC236}">
                <a16:creationId xmlns:a16="http://schemas.microsoft.com/office/drawing/2014/main" id="{71399DDF-4367-46FC-B364-9694E856A3EF}"/>
              </a:ext>
            </a:extLst>
          </p:cNvPr>
          <p:cNvSpPr>
            <a:spLocks noGrp="1"/>
          </p:cNvSpPr>
          <p:nvPr>
            <p:ph idx="1"/>
          </p:nvPr>
        </p:nvSpPr>
        <p:spPr/>
        <p:txBody>
          <a:bodyPr/>
          <a:lstStyle/>
          <a:p>
            <a:pPr marL="0" indent="0">
              <a:buNone/>
            </a:pPr>
            <a:endParaRPr lang="en-IN" dirty="0">
              <a:latin typeface="Times New Roman" panose="02020603050405020304" pitchFamily="18" charset="0"/>
              <a:cs typeface="Times New Roman" panose="02020603050405020304" pitchFamily="18" charset="0"/>
            </a:endParaRPr>
          </a:p>
          <a:p>
            <a:endParaRPr lang="en-IN" dirty="0"/>
          </a:p>
        </p:txBody>
      </p:sp>
      <p:sp>
        <p:nvSpPr>
          <p:cNvPr id="4" name="Content Placeholder 2">
            <a:extLst>
              <a:ext uri="{FF2B5EF4-FFF2-40B4-BE49-F238E27FC236}">
                <a16:creationId xmlns:a16="http://schemas.microsoft.com/office/drawing/2014/main" id="{F8ADB792-C31D-4526-B1CC-E3F4FD33738C}"/>
              </a:ext>
            </a:extLst>
          </p:cNvPr>
          <p:cNvSpPr txBox="1">
            <a:spLocks/>
          </p:cNvSpPr>
          <p:nvPr/>
        </p:nvSpPr>
        <p:spPr>
          <a:xfrm>
            <a:off x="1500325" y="1828800"/>
            <a:ext cx="9396271" cy="4047068"/>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dirty="0">
                <a:latin typeface="Arial Rounded MT Bold" pitchFamily="34" charset="0"/>
                <a:cs typeface="Times New Roman" panose="02020603050405020304" pitchFamily="18" charset="0"/>
              </a:rPr>
              <a:t>HARDWARE REQUIREMENTS</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Processor      :       Intel Based Systems</a:t>
            </a:r>
          </a:p>
          <a:p>
            <a:r>
              <a:rPr lang="en-IN" dirty="0">
                <a:latin typeface="Times New Roman" panose="02020603050405020304" pitchFamily="18" charset="0"/>
                <a:cs typeface="Times New Roman" panose="02020603050405020304" pitchFamily="18" charset="0"/>
              </a:rPr>
              <a:t>Hard Disk     :      40 GB</a:t>
            </a:r>
          </a:p>
          <a:p>
            <a:r>
              <a:rPr lang="en-IN" dirty="0">
                <a:latin typeface="Times New Roman" panose="02020603050405020304" pitchFamily="18" charset="0"/>
                <a:cs typeface="Times New Roman" panose="02020603050405020304" pitchFamily="18" charset="0"/>
              </a:rPr>
              <a:t>RAM            :      4 GB(minimum)</a:t>
            </a:r>
          </a:p>
          <a:p>
            <a:r>
              <a:rPr lang="en-US" dirty="0">
                <a:latin typeface="Arial Rounded MT Bold" pitchFamily="34" charset="0"/>
                <a:cs typeface="Times New Roman" panose="02020603050405020304" pitchFamily="18" charset="0"/>
              </a:rPr>
              <a:t>SOFTWARE REQUIREMENTS</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Operating System : Windows 10</a:t>
            </a:r>
          </a:p>
          <a:p>
            <a:r>
              <a:rPr lang="en-US" dirty="0">
                <a:latin typeface="Times New Roman" panose="02020603050405020304" pitchFamily="18" charset="0"/>
                <a:cs typeface="Times New Roman" panose="02020603050405020304" pitchFamily="18" charset="0"/>
              </a:rPr>
              <a:t>Technology           : Python</a:t>
            </a:r>
          </a:p>
          <a:p>
            <a:r>
              <a:rPr lang="en-US" dirty="0">
                <a:latin typeface="Times New Roman" panose="02020603050405020304" pitchFamily="18" charset="0"/>
                <a:cs typeface="Times New Roman" panose="02020603050405020304" pitchFamily="18" charset="0"/>
              </a:rPr>
              <a:t>Software               : Anaconda (</a:t>
            </a:r>
            <a:r>
              <a:rPr lang="en-US" dirty="0" err="1">
                <a:latin typeface="Times New Roman" panose="02020603050405020304" pitchFamily="18" charset="0"/>
                <a:cs typeface="Times New Roman" panose="02020603050405020304" pitchFamily="18" charset="0"/>
              </a:rPr>
              <a:t>pycharm</a:t>
            </a:r>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6010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99A0D-7420-4751-B096-69D65C940DC2}"/>
              </a:ext>
            </a:extLst>
          </p:cNvPr>
          <p:cNvSpPr>
            <a:spLocks noGrp="1"/>
          </p:cNvSpPr>
          <p:nvPr>
            <p:ph type="title"/>
          </p:nvPr>
        </p:nvSpPr>
        <p:spPr>
          <a:xfrm>
            <a:off x="4847208" y="685800"/>
            <a:ext cx="2405848" cy="1485900"/>
          </a:xfrm>
        </p:spPr>
        <p:txBody>
          <a:bodyPr/>
          <a:lstStyle/>
          <a:p>
            <a:r>
              <a:rPr lang="en-US" dirty="0"/>
              <a:t>DOMAIN</a:t>
            </a:r>
            <a:endParaRPr lang="en-IN" dirty="0"/>
          </a:p>
        </p:txBody>
      </p:sp>
      <p:sp>
        <p:nvSpPr>
          <p:cNvPr id="3" name="Content Placeholder 2">
            <a:extLst>
              <a:ext uri="{FF2B5EF4-FFF2-40B4-BE49-F238E27FC236}">
                <a16:creationId xmlns:a16="http://schemas.microsoft.com/office/drawing/2014/main" id="{65996D6F-DCAA-4C6C-A31E-A3684E50F2BE}"/>
              </a:ext>
            </a:extLst>
          </p:cNvPr>
          <p:cNvSpPr>
            <a:spLocks noGrp="1"/>
          </p:cNvSpPr>
          <p:nvPr>
            <p:ph idx="1"/>
          </p:nvPr>
        </p:nvSpPr>
        <p:spPr>
          <a:xfrm>
            <a:off x="1522521" y="2032986"/>
            <a:ext cx="9601200" cy="5078027"/>
          </a:xfrm>
        </p:spPr>
        <p:txBody>
          <a:bodyPr>
            <a:normAutofit fontScale="77500" lnSpcReduction="20000"/>
          </a:bodyPr>
          <a:lstStyle/>
          <a:p>
            <a:pPr marL="0" indent="0">
              <a:buNone/>
            </a:pPr>
            <a:r>
              <a:rPr lang="en-US" sz="6500" dirty="0"/>
              <a:t>DEEP LEARNING-</a:t>
            </a:r>
          </a:p>
          <a:p>
            <a:pPr algn="l"/>
            <a:r>
              <a:rPr lang="en-US" sz="3600" b="0" i="0" dirty="0">
                <a:solidFill>
                  <a:srgbClr val="000000"/>
                </a:solidFill>
                <a:effectLst/>
                <a:latin typeface="Times New Roman" panose="02020603050405020304" pitchFamily="18" charset="0"/>
                <a:cs typeface="Times New Roman" panose="02020603050405020304" pitchFamily="18" charset="0"/>
              </a:rPr>
              <a:t>Deep learning is focused on improving that process of having machines learn new things. With rule-based AI and ML, a data scientist determines the rules and data set features to include in models, which drives how those models operate. With deep learning, the data scientist feeds raw data into an algorithm. The system then analyzes that data, without specific rules or features preprogrammed into it. Once the system makes its predictions, they are checked against a separate set of data for accuracy. The level of accuracy of these predictions—or lack thereof—then informs the next set of predictions the system makes.</a:t>
            </a:r>
          </a:p>
          <a:p>
            <a:pPr marL="0" indent="0">
              <a:buNone/>
            </a:pPr>
            <a:endParaRPr lang="en-US" sz="3600" dirty="0">
              <a:latin typeface="Times New Roman" panose="02020603050405020304" pitchFamily="18" charset="0"/>
              <a:cs typeface="Times New Roman" panose="02020603050405020304" pitchFamily="18" charset="0"/>
            </a:endParaRPr>
          </a:p>
          <a:p>
            <a:pPr marL="530352" lvl="1" indent="0">
              <a:buNone/>
            </a:pPr>
            <a:endParaRPr lang="en-IN" dirty="0"/>
          </a:p>
        </p:txBody>
      </p:sp>
    </p:spTree>
    <p:extLst>
      <p:ext uri="{BB962C8B-B14F-4D97-AF65-F5344CB8AC3E}">
        <p14:creationId xmlns:p14="http://schemas.microsoft.com/office/powerpoint/2010/main" val="2923865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C6ACF-51FB-C2D9-9857-C68EEEB5B0AA}"/>
              </a:ext>
            </a:extLst>
          </p:cNvPr>
          <p:cNvSpPr>
            <a:spLocks noGrp="1"/>
          </p:cNvSpPr>
          <p:nvPr>
            <p:ph type="title"/>
          </p:nvPr>
        </p:nvSpPr>
        <p:spPr/>
        <p:txBody>
          <a:bodyPr/>
          <a:lstStyle/>
          <a:p>
            <a:r>
              <a:rPr lang="en-US" dirty="0"/>
              <a:t>DOMAIN</a:t>
            </a:r>
            <a:endParaRPr lang="en-IN" dirty="0"/>
          </a:p>
        </p:txBody>
      </p:sp>
      <p:sp>
        <p:nvSpPr>
          <p:cNvPr id="3" name="Content Placeholder 2">
            <a:extLst>
              <a:ext uri="{FF2B5EF4-FFF2-40B4-BE49-F238E27FC236}">
                <a16:creationId xmlns:a16="http://schemas.microsoft.com/office/drawing/2014/main" id="{29E2E103-F1C8-D2E1-B6C9-297B0DF8F95F}"/>
              </a:ext>
            </a:extLst>
          </p:cNvPr>
          <p:cNvSpPr>
            <a:spLocks noGrp="1"/>
          </p:cNvSpPr>
          <p:nvPr>
            <p:ph idx="1"/>
          </p:nvPr>
        </p:nvSpPr>
        <p:spPr/>
        <p:txBody>
          <a:bodyPr/>
          <a:lstStyle/>
          <a:p>
            <a:pPr algn="l"/>
            <a:r>
              <a:rPr lang="en-US" sz="2800" b="0" i="0" dirty="0">
                <a:solidFill>
                  <a:srgbClr val="000000"/>
                </a:solidFill>
                <a:effectLst/>
                <a:latin typeface="Times New Roman" panose="02020603050405020304" pitchFamily="18" charset="0"/>
                <a:cs typeface="Times New Roman" panose="02020603050405020304" pitchFamily="18" charset="0"/>
              </a:rPr>
              <a:t>The “deep" in deep learning refers to the many layers the neural network accumulates over time, with performance improving as the network gets deeper. Each level of the network processes its input data in a specific way, which then informs the next layer. So the output from one layer becomes the input for the next.</a:t>
            </a:r>
          </a:p>
          <a:p>
            <a:pPr marL="0" indent="0">
              <a:buNone/>
            </a:pPr>
            <a:br>
              <a:rPr lang="en-US" sz="2800" dirty="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080563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ADC006-6F8D-4A8D-843A-8D89C7F2829C}"/>
              </a:ext>
            </a:extLst>
          </p:cNvPr>
          <p:cNvPicPr>
            <a:picLocks noChangeAspect="1"/>
          </p:cNvPicPr>
          <p:nvPr/>
        </p:nvPicPr>
        <p:blipFill>
          <a:blip r:embed="rId2"/>
          <a:stretch>
            <a:fillRect/>
          </a:stretch>
        </p:blipFill>
        <p:spPr>
          <a:xfrm>
            <a:off x="870011" y="129948"/>
            <a:ext cx="12162407" cy="6598103"/>
          </a:xfrm>
          <a:prstGeom prst="rect">
            <a:avLst/>
          </a:prstGeom>
        </p:spPr>
      </p:pic>
    </p:spTree>
    <p:extLst>
      <p:ext uri="{BB962C8B-B14F-4D97-AF65-F5344CB8AC3E}">
        <p14:creationId xmlns:p14="http://schemas.microsoft.com/office/powerpoint/2010/main" val="4247588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16DAC-C4F0-4368-9E46-FB1ABDCA7580}"/>
              </a:ext>
            </a:extLst>
          </p:cNvPr>
          <p:cNvSpPr>
            <a:spLocks noGrp="1"/>
          </p:cNvSpPr>
          <p:nvPr>
            <p:ph type="title"/>
          </p:nvPr>
        </p:nvSpPr>
        <p:spPr>
          <a:xfrm>
            <a:off x="3018408" y="685800"/>
            <a:ext cx="7954392" cy="1485900"/>
          </a:xfrm>
        </p:spPr>
        <p:txBody>
          <a:bodyPr/>
          <a:lstStyle/>
          <a:p>
            <a:r>
              <a:rPr lang="en-US" dirty="0"/>
              <a:t>EXISTING SYSTEM</a:t>
            </a:r>
            <a:endParaRPr lang="en-IN" dirty="0"/>
          </a:p>
        </p:txBody>
      </p:sp>
      <p:sp>
        <p:nvSpPr>
          <p:cNvPr id="4" name="Content Placeholder 2">
            <a:extLst>
              <a:ext uri="{FF2B5EF4-FFF2-40B4-BE49-F238E27FC236}">
                <a16:creationId xmlns:a16="http://schemas.microsoft.com/office/drawing/2014/main" id="{4C035424-BCFF-4817-8B3A-997D888FAC30}"/>
              </a:ext>
            </a:extLst>
          </p:cNvPr>
          <p:cNvSpPr>
            <a:spLocks noGrp="1"/>
          </p:cNvSpPr>
          <p:nvPr>
            <p:ph idx="1"/>
          </p:nvPr>
        </p:nvSpPr>
        <p:spPr>
          <a:xfrm>
            <a:off x="1371600" y="1766656"/>
            <a:ext cx="9601200" cy="4100744"/>
          </a:xfrm>
        </p:spPr>
        <p:txBody>
          <a:bodyPr>
            <a:noAutofit/>
          </a:bodyPr>
          <a:lstStyle/>
          <a:p>
            <a:r>
              <a:rPr lang="en-US" sz="2800" dirty="0">
                <a:latin typeface="Times New Roman" panose="02020603050405020304" pitchFamily="18" charset="0"/>
                <a:cs typeface="Times New Roman" panose="02020603050405020304" pitchFamily="18" charset="0"/>
              </a:rPr>
              <a:t>In existing system, several approaches were proposed to improve the performance of trajectories in action recognition with different ways.</a:t>
            </a:r>
          </a:p>
          <a:p>
            <a:r>
              <a:rPr lang="en-US" sz="2800" dirty="0">
                <a:latin typeface="Times New Roman" panose="02020603050405020304" pitchFamily="18" charset="0"/>
                <a:cs typeface="Times New Roman" panose="02020603050405020304" pitchFamily="18" charset="0"/>
              </a:rPr>
              <a:t> This approach used the relationships of these groups to capture spatio-temperal structure of an action, thus can provide a more informative representation.</a:t>
            </a:r>
          </a:p>
          <a:p>
            <a:r>
              <a:rPr lang="en-US" sz="2800" dirty="0">
                <a:latin typeface="Times New Roman" panose="02020603050405020304" pitchFamily="18" charset="0"/>
                <a:cs typeface="Times New Roman" panose="02020603050405020304" pitchFamily="18" charset="0"/>
              </a:rPr>
              <a:t>Disadvantages :  </a:t>
            </a:r>
          </a:p>
          <a:p>
            <a:r>
              <a:rPr lang="en-US" sz="2800" dirty="0">
                <a:latin typeface="Times New Roman" panose="02020603050405020304" pitchFamily="18" charset="0"/>
                <a:cs typeface="Times New Roman" panose="02020603050405020304" pitchFamily="18" charset="0"/>
              </a:rPr>
              <a:t>It has difficulties in dealing with actions on the duration variations and has low quality.</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8290553"/>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{6F6D055D-0056-45A1-8152-38359BE6F4EA}tf10001105</Template>
  <TotalTime>331</TotalTime>
  <Words>806</Words>
  <Application>Microsoft Office PowerPoint</Application>
  <PresentationFormat>Widescreen</PresentationFormat>
  <Paragraphs>66</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Arial Rounded MT Bold</vt:lpstr>
      <vt:lpstr>Franklin Gothic Book</vt:lpstr>
      <vt:lpstr>Times New Roman</vt:lpstr>
      <vt:lpstr>Crop</vt:lpstr>
      <vt:lpstr>HUMAN ACTIVITY RECOGNITION USING DEEP LEARNING  </vt:lpstr>
      <vt:lpstr>ABSTRACT  </vt:lpstr>
      <vt:lpstr>INTRODUCTION</vt:lpstr>
      <vt:lpstr>LITERATURE SURVEY</vt:lpstr>
      <vt:lpstr>REQUIREMENTS</vt:lpstr>
      <vt:lpstr>DOMAIN</vt:lpstr>
      <vt:lpstr>DOMAIN</vt:lpstr>
      <vt:lpstr>PowerPoint Presentation</vt:lpstr>
      <vt:lpstr>EXISTING SYSTEM</vt:lpstr>
      <vt:lpstr>PROPOSED SYSTEM</vt:lpstr>
      <vt:lpstr>Modules Description</vt:lpstr>
      <vt:lpstr>Modules Description</vt:lpstr>
      <vt:lpstr>Modules Description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ACTIVITY RECOGNITION USING DEEP LEARNING</dc:title>
  <dc:creator>chikyala kavya</dc:creator>
  <cp:lastModifiedBy>chikyala kavya</cp:lastModifiedBy>
  <cp:revision>9</cp:revision>
  <dcterms:created xsi:type="dcterms:W3CDTF">2022-04-07T13:02:50Z</dcterms:created>
  <dcterms:modified xsi:type="dcterms:W3CDTF">2022-06-20T17:29:39Z</dcterms:modified>
</cp:coreProperties>
</file>